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69"/>
  </p:sldMasterIdLst>
  <p:notesMasterIdLst>
    <p:notesMasterId r:id="rId81"/>
  </p:notesMasterIdLst>
  <p:handoutMasterIdLst>
    <p:handoutMasterId r:id="rId82"/>
  </p:handoutMasterIdLst>
  <p:sldIdLst>
    <p:sldId id="639" r:id="rId70"/>
    <p:sldId id="763" r:id="rId71"/>
    <p:sldId id="743" r:id="rId72"/>
    <p:sldId id="744" r:id="rId73"/>
    <p:sldId id="740" r:id="rId74"/>
    <p:sldId id="741" r:id="rId75"/>
    <p:sldId id="745" r:id="rId76"/>
    <p:sldId id="742" r:id="rId77"/>
    <p:sldId id="746" r:id="rId78"/>
    <p:sldId id="739" r:id="rId79"/>
    <p:sldId id="633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lk-In" id="{B4AA3D15-D40E-F045-BF5E-0FA76BA4CC6D}">
          <p14:sldIdLst>
            <p14:sldId id="639"/>
          </p14:sldIdLst>
        </p14:section>
        <p14:section name="YOUR PRESENATATION" id="{88A75BE7-9891-0649-8603-A4248CBF5D51}">
          <p14:sldIdLst>
            <p14:sldId id="763"/>
            <p14:sldId id="743"/>
            <p14:sldId id="744"/>
            <p14:sldId id="740"/>
            <p14:sldId id="741"/>
            <p14:sldId id="745"/>
            <p14:sldId id="742"/>
            <p14:sldId id="746"/>
          </p14:sldIdLst>
        </p14:section>
        <p14:section name="Walk-Out" id="{E1C5B446-A4D8-DA45-AB19-A4578A7B68EC}">
          <p14:sldIdLst>
            <p14:sldId id="739"/>
            <p14:sldId id="6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F45"/>
    <a:srgbClr val="00EC86"/>
    <a:srgbClr val="01114F"/>
    <a:srgbClr val="C3E3F7"/>
    <a:srgbClr val="027ECF"/>
    <a:srgbClr val="C9F2FF"/>
    <a:srgbClr val="FFFFFF"/>
    <a:srgbClr val="828218"/>
    <a:srgbClr val="828219"/>
    <a:srgbClr val="C8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3"/>
    <p:restoredTop sz="79184"/>
  </p:normalViewPr>
  <p:slideViewPr>
    <p:cSldViewPr snapToGrid="0">
      <p:cViewPr varScale="1">
        <p:scale>
          <a:sx n="100" d="100"/>
          <a:sy n="100" d="100"/>
        </p:scale>
        <p:origin x="512" y="16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viewProps" Target="viewProps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5" Type="http://schemas.openxmlformats.org/officeDocument/2006/relationships/customXml" Target="../customXml/item5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56" Type="http://schemas.openxmlformats.org/officeDocument/2006/relationships/customXml" Target="../customXml/item56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77" Type="http://schemas.openxmlformats.org/officeDocument/2006/relationships/slide" Target="slides/slide8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61" Type="http://schemas.openxmlformats.org/officeDocument/2006/relationships/customXml" Target="../customXml/item61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46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24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rgbClr val="C3E3F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Esri logo with The Science of Where tagline">
            <a:extLst>
              <a:ext uri="{FF2B5EF4-FFF2-40B4-BE49-F238E27FC236}">
                <a16:creationId xmlns:a16="http://schemas.microsoft.com/office/drawing/2014/main" id="{BAE1F197-8276-8D41-95D6-51EDCC850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736" y="395608"/>
            <a:ext cx="2392198" cy="73964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 flip="none" rotWithShape="1">
          <a:gsLst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980828"/>
            <a:ext cx="4427728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462092"/>
            <a:ext cx="4427728" cy="1477328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Demo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3/3/23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4DFB064-9EBB-CE43-A484-6B2123001EC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03819697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gradFill flip="none" rotWithShape="1">
          <a:gsLst>
            <a:gs pos="0">
              <a:srgbClr val="002859"/>
            </a:gs>
            <a:gs pos="100000">
              <a:srgbClr val="002859"/>
            </a:gs>
            <a:gs pos="55000">
              <a:srgbClr val="064D9E"/>
            </a:gs>
            <a:gs pos="38000">
              <a:srgbClr val="064D9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Esri logo with The Science of Where tagline">
            <a:extLst>
              <a:ext uri="{FF2B5EF4-FFF2-40B4-BE49-F238E27FC236}">
                <a16:creationId xmlns:a16="http://schemas.microsoft.com/office/drawing/2014/main" id="{9496024E-64D0-4946-9D72-1637B8F52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9008" y="2489995"/>
            <a:ext cx="6073984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/>
          <a:lstStyle>
            <a:lvl1pPr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399032"/>
            <a:ext cx="103692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C3E3F7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b="0" dirty="0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7085"/>
            <a:ext cx="10599358" cy="215444"/>
          </a:xfrm>
        </p:spPr>
        <p:txBody>
          <a:bodyPr wrap="square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3/3/23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399031"/>
            <a:ext cx="10369296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rgbClr val="C3E3F7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6185356"/>
            <a:ext cx="10597896" cy="215444"/>
          </a:xfrm>
        </p:spPr>
        <p:txBody>
          <a:bodyPr wrap="square"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3/3/23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75000">
              <a:srgbClr val="0C4799"/>
            </a:gs>
            <a:gs pos="10000">
              <a:srgbClr val="008BD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3/3/23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3/3/23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55000">
              <a:srgbClr val="064D9E"/>
            </a:gs>
            <a:gs pos="38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683722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3/3/23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995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5000">
              <a:srgbClr val="0C4799"/>
            </a:gs>
            <a:gs pos="10000">
              <a:srgbClr val="008DD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574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22" r:id="rId9"/>
    <p:sldLayoutId id="2147486823" r:id="rId10"/>
    <p:sldLayoutId id="2147486811" r:id="rId11"/>
    <p:sldLayoutId id="2147486812" r:id="rId12"/>
    <p:sldLayoutId id="2147486816" r:id="rId13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14300" indent="-114300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tabLst/>
        <a:defRPr sz="2000" b="0" kern="1200">
          <a:solidFill>
            <a:schemeClr val="tx1"/>
          </a:solidFill>
          <a:latin typeface="+mn-lt"/>
          <a:ea typeface="+mn-ea"/>
          <a:cs typeface="Arial"/>
        </a:defRPr>
      </a:lvl1pPr>
      <a:lvl2pPr marL="404813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800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42950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0" kern="1200">
          <a:solidFill>
            <a:schemeClr val="tx1"/>
          </a:solidFill>
          <a:latin typeface="+mn-lt"/>
          <a:ea typeface="+mn-ea"/>
          <a:cs typeface="Arial"/>
        </a:defRPr>
      </a:lvl4pPr>
      <a:lvl5pPr marL="1370012" indent="0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None/>
        <a:defRPr lang="en-US" sz="1400" b="0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0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esri/arcgis-python-api/tree/conference_talks" TargetMode="External"/><Relationship Id="rId4" Type="http://schemas.openxmlformats.org/officeDocument/2006/relationships/hyperlink" Target="https://proceedings.esri.com/library/userconf/index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arcgis.com/en/arcgis-storymaps/get-started/what-is-arcgis-storymaps.ht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9778A50-6CB5-A6DD-1C6C-2E7E2B92A54C}"/>
              </a:ext>
            </a:extLst>
          </p:cNvPr>
          <p:cNvGrpSpPr/>
          <p:nvPr/>
        </p:nvGrpSpPr>
        <p:grpSpPr>
          <a:xfrm>
            <a:off x="0" y="-15485"/>
            <a:ext cx="12192000" cy="6888971"/>
            <a:chOff x="0" y="-15485"/>
            <a:chExt cx="12192000" cy="6888971"/>
          </a:xfrm>
        </p:grpSpPr>
        <p:sp>
          <p:nvSpPr>
            <p:cNvPr id="11" name="gradient background1">
              <a:extLst>
                <a:ext uri="{FF2B5EF4-FFF2-40B4-BE49-F238E27FC236}">
                  <a16:creationId xmlns:a16="http://schemas.microsoft.com/office/drawing/2014/main" id="{B5CEE6FB-6EF6-293A-11CD-BB30632E1694}"/>
                </a:ext>
              </a:extLst>
            </p:cNvPr>
            <p:cNvSpPr/>
            <p:nvPr/>
          </p:nvSpPr>
          <p:spPr bwMode="auto">
            <a:xfrm>
              <a:off x="0" y="-15485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8E"/>
                </a:gs>
                <a:gs pos="98000">
                  <a:srgbClr val="070738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B4EABAC-8486-D7CF-90F3-56D146E4B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406" b="42638"/>
            <a:stretch/>
          </p:blipFill>
          <p:spPr>
            <a:xfrm>
              <a:off x="0" y="0"/>
              <a:ext cx="12192000" cy="356312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E6FDA8-78A3-862D-2CA7-52DEAC406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574" y="4480500"/>
            <a:ext cx="10357027" cy="914400"/>
          </a:xfrm>
        </p:spPr>
        <p:txBody>
          <a:bodyPr anchor="ctr"/>
          <a:lstStyle/>
          <a:p>
            <a:pPr algn="r"/>
            <a:r>
              <a:rPr lang="en-US" dirty="0"/>
              <a:t>Authoring ArcGIS </a:t>
            </a:r>
            <a:r>
              <a:rPr lang="en-US" dirty="0" err="1"/>
              <a:t>StoryMaps</a:t>
            </a:r>
            <a:r>
              <a:rPr lang="en-US" dirty="0"/>
              <a:t> Using API for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5F7DC9-75B6-8E8A-2E1C-4AC857C67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5517525"/>
            <a:ext cx="10367508" cy="488378"/>
          </a:xfrm>
        </p:spPr>
        <p:txBody>
          <a:bodyPr anchor="t"/>
          <a:lstStyle/>
          <a:p>
            <a:pPr algn="r"/>
            <a:r>
              <a:rPr lang="en-US" dirty="0" err="1">
                <a:solidFill>
                  <a:srgbClr val="EAFF46"/>
                </a:solidFill>
              </a:rPr>
              <a:t>Nanae</a:t>
            </a:r>
            <a:r>
              <a:rPr lang="en-US" dirty="0">
                <a:solidFill>
                  <a:srgbClr val="EAFF46"/>
                </a:solidFill>
              </a:rPr>
              <a:t> </a:t>
            </a:r>
            <a:r>
              <a:rPr lang="en-US" dirty="0" err="1">
                <a:solidFill>
                  <a:srgbClr val="EAFF46"/>
                </a:solidFill>
              </a:rPr>
              <a:t>Aubry</a:t>
            </a:r>
            <a:endParaRPr lang="en-US" dirty="0">
              <a:solidFill>
                <a:srgbClr val="EAFF46"/>
              </a:solidFill>
            </a:endParaRPr>
          </a:p>
          <a:p>
            <a:pPr algn="r"/>
            <a:r>
              <a:rPr lang="en-US" dirty="0">
                <a:solidFill>
                  <a:srgbClr val="EAFF46"/>
                </a:solidFill>
              </a:rPr>
              <a:t>John </a:t>
            </a:r>
            <a:r>
              <a:rPr lang="en-US" dirty="0" err="1">
                <a:solidFill>
                  <a:srgbClr val="EAFF46"/>
                </a:solidFill>
              </a:rPr>
              <a:t>Yaist</a:t>
            </a:r>
            <a:endParaRPr lang="en-US" dirty="0">
              <a:solidFill>
                <a:srgbClr val="EAFF46"/>
              </a:solidFill>
            </a:endParaRPr>
          </a:p>
          <a:p>
            <a:pPr algn="r"/>
            <a:endParaRPr lang="en-US" dirty="0">
              <a:solidFill>
                <a:srgbClr val="EAFF46"/>
              </a:solidFill>
            </a:endParaRPr>
          </a:p>
        </p:txBody>
      </p:sp>
      <p:sp>
        <p:nvSpPr>
          <p:cNvPr id="5" name="UC 2021">
            <a:extLst>
              <a:ext uri="{FF2B5EF4-FFF2-40B4-BE49-F238E27FC236}">
                <a16:creationId xmlns:a16="http://schemas.microsoft.com/office/drawing/2014/main" id="{B63A6F46-A33B-1FD0-5C6D-A798795F2A8F}"/>
              </a:ext>
            </a:extLst>
          </p:cNvPr>
          <p:cNvSpPr txBox="1">
            <a:spLocks/>
          </p:cNvSpPr>
          <p:nvPr/>
        </p:nvSpPr>
        <p:spPr bwMode="white">
          <a:xfrm>
            <a:off x="6379029" y="3685753"/>
            <a:ext cx="4898571" cy="17999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r">
              <a:spcAft>
                <a:spcPts val="0"/>
              </a:spcAft>
            </a:pPr>
            <a:r>
              <a:rPr lang="en-US" sz="1200" b="1" i="1" dirty="0">
                <a:solidFill>
                  <a:srgbClr val="EF5347"/>
                </a:solidFill>
              </a:rPr>
              <a:t>ESRI DEVELOPER SUMMIT 2023 </a:t>
            </a:r>
          </a:p>
        </p:txBody>
      </p:sp>
      <p:pic>
        <p:nvPicPr>
          <p:cNvPr id="6" name="Esri">
            <a:extLst>
              <a:ext uri="{FF2B5EF4-FFF2-40B4-BE49-F238E27FC236}">
                <a16:creationId xmlns:a16="http://schemas.microsoft.com/office/drawing/2014/main" id="{93F63492-5A35-FE9A-F168-2840FCA7E8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2773241"/>
            <a:ext cx="2120900" cy="6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5244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35E9F6B-196E-21BF-F813-1ACA18A3815D}"/>
              </a:ext>
            </a:extLst>
          </p:cNvPr>
          <p:cNvGrpSpPr/>
          <p:nvPr/>
        </p:nvGrpSpPr>
        <p:grpSpPr>
          <a:xfrm>
            <a:off x="0" y="-15485"/>
            <a:ext cx="12192000" cy="6888971"/>
            <a:chOff x="0" y="-15485"/>
            <a:chExt cx="12192000" cy="6888971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A5396EF5-D755-2382-55E9-FDFFBF7DA723}"/>
                </a:ext>
              </a:extLst>
            </p:cNvPr>
            <p:cNvSpPr/>
            <p:nvPr/>
          </p:nvSpPr>
          <p:spPr bwMode="auto">
            <a:xfrm>
              <a:off x="1" y="-15485"/>
              <a:ext cx="12191999" cy="6888971"/>
            </a:xfrm>
            <a:prstGeom prst="rect">
              <a:avLst/>
            </a:prstGeom>
            <a:gradFill flip="none" rotWithShape="1">
              <a:gsLst>
                <a:gs pos="39000">
                  <a:srgbClr val="090A44"/>
                </a:gs>
                <a:gs pos="0">
                  <a:srgbClr val="131A7F"/>
                </a:gs>
                <a:gs pos="98000">
                  <a:srgbClr val="070738"/>
                </a:gs>
              </a:gsLst>
              <a:lin ang="180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5" name="Picture 4" descr="A picture containing indoor, dark&#10;&#10;Description automatically generated">
              <a:extLst>
                <a:ext uri="{FF2B5EF4-FFF2-40B4-BE49-F238E27FC236}">
                  <a16:creationId xmlns:a16="http://schemas.microsoft.com/office/drawing/2014/main" id="{3554EAD2-770B-BB2F-1FF5-1526A9DD1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9571"/>
            <a:stretch/>
          </p:blipFill>
          <p:spPr>
            <a:xfrm>
              <a:off x="0" y="0"/>
              <a:ext cx="8586788" cy="6857999"/>
            </a:xfrm>
            <a:prstGeom prst="rect">
              <a:avLst/>
            </a:prstGeom>
          </p:spPr>
        </p:pic>
        <p:pic>
          <p:nvPicPr>
            <p:cNvPr id="19" name="Picture 18" descr="A picture containing text, colorful, helmet&#10;&#10;Description automatically generated">
              <a:extLst>
                <a:ext uri="{FF2B5EF4-FFF2-40B4-BE49-F238E27FC236}">
                  <a16:creationId xmlns:a16="http://schemas.microsoft.com/office/drawing/2014/main" id="{98645402-212A-F72C-2A93-65CB66370F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5000"/>
            </a:blip>
            <a:srcRect l="19805"/>
            <a:stretch/>
          </p:blipFill>
          <p:spPr>
            <a:xfrm>
              <a:off x="2414589" y="0"/>
              <a:ext cx="9777411" cy="685799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37533-8F12-9149-A013-DC018BEB5650}"/>
              </a:ext>
            </a:extLst>
          </p:cNvPr>
          <p:cNvGrpSpPr/>
          <p:nvPr/>
        </p:nvGrpSpPr>
        <p:grpSpPr>
          <a:xfrm>
            <a:off x="1511487" y="1529290"/>
            <a:ext cx="9139025" cy="4336701"/>
            <a:chOff x="1511487" y="1660234"/>
            <a:chExt cx="913902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50C38A-DFEB-6349-94A5-499FEFA6A060}"/>
                </a:ext>
              </a:extLst>
            </p:cNvPr>
            <p:cNvSpPr txBox="1"/>
            <p:nvPr/>
          </p:nvSpPr>
          <p:spPr>
            <a:xfrm>
              <a:off x="1605700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1F224-72DC-4241-BB75-3F1CF2EA7BE1}"/>
                </a:ext>
              </a:extLst>
            </p:cNvPr>
            <p:cNvSpPr txBox="1"/>
            <p:nvPr/>
          </p:nvSpPr>
          <p:spPr>
            <a:xfrm>
              <a:off x="4011467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BEA1C3-E185-194D-A4A0-17D7FB34F4D1}"/>
                </a:ext>
              </a:extLst>
            </p:cNvPr>
            <p:cNvSpPr txBox="1"/>
            <p:nvPr/>
          </p:nvSpPr>
          <p:spPr>
            <a:xfrm>
              <a:off x="6417234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61F03-0729-9245-855D-63132C33B863}"/>
                </a:ext>
              </a:extLst>
            </p:cNvPr>
            <p:cNvSpPr txBox="1"/>
            <p:nvPr/>
          </p:nvSpPr>
          <p:spPr>
            <a:xfrm>
              <a:off x="8823001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Log in to access the survey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5F50F2-B02E-8941-8C91-626D3BA0D883}"/>
                </a:ext>
              </a:extLst>
            </p:cNvPr>
            <p:cNvGrpSpPr/>
            <p:nvPr/>
          </p:nvGrpSpPr>
          <p:grpSpPr>
            <a:xfrm>
              <a:off x="3917254" y="2480866"/>
              <a:ext cx="1921724" cy="3516069"/>
              <a:chOff x="3125273" y="2289667"/>
              <a:chExt cx="1745068" cy="3192852"/>
            </a:xfrm>
          </p:grpSpPr>
          <p:pic>
            <p:nvPicPr>
              <p:cNvPr id="12" name="Picture 11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82BAE032-2B26-DE41-A77A-C598B4D52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C7884134-DBB4-B847-9A8D-F25810AEE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68E54C-C8B3-9A4F-AD47-CFAC8BD32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5264" b="11908"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13EF59-4A51-BB4E-BB9D-E289BD721B77}"/>
                </a:ext>
              </a:extLst>
            </p:cNvPr>
            <p:cNvGrpSpPr/>
            <p:nvPr/>
          </p:nvGrpSpPr>
          <p:grpSpPr>
            <a:xfrm>
              <a:off x="6323021" y="2480866"/>
              <a:ext cx="1921724" cy="3516069"/>
              <a:chOff x="5226240" y="2289667"/>
              <a:chExt cx="1745068" cy="319285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4EDA14-5500-A54D-A0CF-045D632D8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45444C-72F6-E14A-88A4-70F42AFA4637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72F83291-46D9-2F40-BB40-0949D3FBA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F083CE-761F-5B44-9D60-E3E9B2632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5528" b="11593"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35DF100-CBD9-074D-9733-47200FA381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5528" b="88481"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sp>
          <p:nvSpPr>
            <p:cNvPr id="24" name="Right Arrow 38">
              <a:extLst>
                <a:ext uri="{FF2B5EF4-FFF2-40B4-BE49-F238E27FC236}">
                  <a16:creationId xmlns:a16="http://schemas.microsoft.com/office/drawing/2014/main" id="{7325D5B9-3AFA-3E47-8138-65F8D5447E69}"/>
                </a:ext>
              </a:extLst>
            </p:cNvPr>
            <p:cNvSpPr/>
            <p:nvPr/>
          </p:nvSpPr>
          <p:spPr bwMode="auto">
            <a:xfrm>
              <a:off x="3208835" y="3609539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5" name="Right Arrow 38">
              <a:extLst>
                <a:ext uri="{FF2B5EF4-FFF2-40B4-BE49-F238E27FC236}">
                  <a16:creationId xmlns:a16="http://schemas.microsoft.com/office/drawing/2014/main" id="{D1F45432-308A-FD46-A157-211CA1060763}"/>
                </a:ext>
              </a:extLst>
            </p:cNvPr>
            <p:cNvSpPr/>
            <p:nvPr/>
          </p:nvSpPr>
          <p:spPr bwMode="auto">
            <a:xfrm>
              <a:off x="5609701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6" name="Right Arrow 38">
              <a:extLst>
                <a:ext uri="{FF2B5EF4-FFF2-40B4-BE49-F238E27FC236}">
                  <a16:creationId xmlns:a16="http://schemas.microsoft.com/office/drawing/2014/main" id="{54874BB2-3872-7441-8F1A-21BE13B6AB72}"/>
                </a:ext>
              </a:extLst>
            </p:cNvPr>
            <p:cNvSpPr/>
            <p:nvPr/>
          </p:nvSpPr>
          <p:spPr bwMode="auto">
            <a:xfrm>
              <a:off x="7935728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09CCB2-AEFA-EF4B-8AE5-DFD06235A12F}"/>
                </a:ext>
              </a:extLst>
            </p:cNvPr>
            <p:cNvGrpSpPr/>
            <p:nvPr/>
          </p:nvGrpSpPr>
          <p:grpSpPr>
            <a:xfrm>
              <a:off x="8728788" y="2480866"/>
              <a:ext cx="1921724" cy="3516069"/>
              <a:chOff x="8728788" y="2289666"/>
              <a:chExt cx="1921724" cy="3516069"/>
            </a:xfrm>
          </p:grpSpPr>
          <p:pic>
            <p:nvPicPr>
              <p:cNvPr id="28" name="Picture 8">
                <a:extLst>
                  <a:ext uri="{FF2B5EF4-FFF2-40B4-BE49-F238E27FC236}">
                    <a16:creationId xmlns:a16="http://schemas.microsoft.com/office/drawing/2014/main" id="{ED94FC9A-361F-E542-80E7-EE83F103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E96365D-2F2E-F145-9AEC-B04A2C49EC98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3A02BF9-8C1C-C945-94E0-B8B7B3A0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5776" b="89445"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021EAAF-504B-F242-96B1-8415531BB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t="21917" b="493"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B469A5-7119-2C47-A3F3-564E7B700B6A}"/>
                </a:ext>
              </a:extLst>
            </p:cNvPr>
            <p:cNvGrpSpPr/>
            <p:nvPr/>
          </p:nvGrpSpPr>
          <p:grpSpPr>
            <a:xfrm>
              <a:off x="1511487" y="2480866"/>
              <a:ext cx="1921724" cy="3516069"/>
              <a:chOff x="1511487" y="2289666"/>
              <a:chExt cx="1921724" cy="3516069"/>
            </a:xfrm>
          </p:grpSpPr>
          <p:pic>
            <p:nvPicPr>
              <p:cNvPr id="33" name="Picture 8">
                <a:extLst>
                  <a:ext uri="{FF2B5EF4-FFF2-40B4-BE49-F238E27FC236}">
                    <a16:creationId xmlns:a16="http://schemas.microsoft.com/office/drawing/2014/main" id="{1BB21591-AE0C-3742-A944-98DACB665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511487" y="2289666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BC2D592-CDE5-3D45-8854-33F318214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4161" b="12904"/>
              <a:stretch/>
            </p:blipFill>
            <p:spPr>
              <a:xfrm>
                <a:off x="1574581" y="2431279"/>
                <a:ext cx="1785525" cy="3204672"/>
              </a:xfrm>
              <a:prstGeom prst="rect">
                <a:avLst/>
              </a:prstGeom>
            </p:spPr>
          </p:pic>
        </p:grp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D0EDFF76-F4F1-A34E-9DBE-9B61D5A3B7D0}"/>
              </a:ext>
            </a:extLst>
          </p:cNvPr>
          <p:cNvSpPr txBox="1">
            <a:spLocks/>
          </p:cNvSpPr>
          <p:nvPr/>
        </p:nvSpPr>
        <p:spPr>
          <a:xfrm>
            <a:off x="914400" y="682625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Please Share Your Feedback in the App</a:t>
            </a:r>
          </a:p>
        </p:txBody>
      </p:sp>
    </p:spTree>
    <p:extLst>
      <p:ext uri="{BB962C8B-B14F-4D97-AF65-F5344CB8AC3E}">
        <p14:creationId xmlns:p14="http://schemas.microsoft.com/office/powerpoint/2010/main" val="132968862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11C9C39-F98C-A31A-CA32-D7C23D2ED2A9}"/>
              </a:ext>
            </a:extLst>
          </p:cNvPr>
          <p:cNvGrpSpPr/>
          <p:nvPr/>
        </p:nvGrpSpPr>
        <p:grpSpPr>
          <a:xfrm>
            <a:off x="0" y="-15485"/>
            <a:ext cx="12192000" cy="6888971"/>
            <a:chOff x="0" y="-15485"/>
            <a:chExt cx="12192000" cy="6888971"/>
          </a:xfrm>
        </p:grpSpPr>
        <p:sp>
          <p:nvSpPr>
            <p:cNvPr id="8" name="gradient background1">
              <a:extLst>
                <a:ext uri="{FF2B5EF4-FFF2-40B4-BE49-F238E27FC236}">
                  <a16:creationId xmlns:a16="http://schemas.microsoft.com/office/drawing/2014/main" id="{A836F16D-8EA3-60C7-7C6F-5EA6935E5D39}"/>
                </a:ext>
              </a:extLst>
            </p:cNvPr>
            <p:cNvSpPr/>
            <p:nvPr/>
          </p:nvSpPr>
          <p:spPr bwMode="auto">
            <a:xfrm>
              <a:off x="1" y="-15485"/>
              <a:ext cx="12191999" cy="6888971"/>
            </a:xfrm>
            <a:prstGeom prst="rect">
              <a:avLst/>
            </a:prstGeom>
            <a:gradFill flip="none" rotWithShape="1">
              <a:gsLst>
                <a:gs pos="39000">
                  <a:srgbClr val="090A44"/>
                </a:gs>
                <a:gs pos="0">
                  <a:srgbClr val="131A7F"/>
                </a:gs>
                <a:gs pos="98000">
                  <a:srgbClr val="070738"/>
                </a:gs>
              </a:gsLst>
              <a:lin ang="180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" name="Picture 2" descr="A picture containing indoor, dark&#10;&#10;Description automatically generated">
              <a:extLst>
                <a:ext uri="{FF2B5EF4-FFF2-40B4-BE49-F238E27FC236}">
                  <a16:creationId xmlns:a16="http://schemas.microsoft.com/office/drawing/2014/main" id="{EB1BF31B-5E5F-4A55-52FC-513868F83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9571"/>
            <a:stretch/>
          </p:blipFill>
          <p:spPr>
            <a:xfrm>
              <a:off x="0" y="0"/>
              <a:ext cx="8586788" cy="6857999"/>
            </a:xfrm>
            <a:prstGeom prst="rect">
              <a:avLst/>
            </a:prstGeom>
          </p:spPr>
        </p:pic>
        <p:pic>
          <p:nvPicPr>
            <p:cNvPr id="5" name="Picture 4" descr="A picture containing text, colorful, helmet&#10;&#10;Description automatically generated">
              <a:extLst>
                <a:ext uri="{FF2B5EF4-FFF2-40B4-BE49-F238E27FC236}">
                  <a16:creationId xmlns:a16="http://schemas.microsoft.com/office/drawing/2014/main" id="{0F24B92F-C274-7613-1111-5D942A8D2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5"/>
            <a:stretch/>
          </p:blipFill>
          <p:spPr>
            <a:xfrm>
              <a:off x="2414589" y="0"/>
              <a:ext cx="9777411" cy="685799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22C4219-651A-CB15-28A1-98D5AFBEDD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2807202"/>
            <a:ext cx="4524861" cy="13990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D17C49-7DE7-3305-BEEB-B4FD71B889EC}"/>
              </a:ext>
            </a:extLst>
          </p:cNvPr>
          <p:cNvSpPr/>
          <p:nvPr/>
        </p:nvSpPr>
        <p:spPr>
          <a:xfrm>
            <a:off x="1215026" y="4206240"/>
            <a:ext cx="3923608" cy="252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rgbClr val="EF5347">
                    <a:alpha val="60000"/>
                  </a:srgbClr>
                </a:solidFill>
              </a:rPr>
              <a:t>Copyright © 2022 Esri.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972851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7C7B96-F5FC-3020-CFD7-05DEF4910301}"/>
              </a:ext>
            </a:extLst>
          </p:cNvPr>
          <p:cNvGrpSpPr/>
          <p:nvPr/>
        </p:nvGrpSpPr>
        <p:grpSpPr>
          <a:xfrm>
            <a:off x="1" y="0"/>
            <a:ext cx="12191999" cy="6888971"/>
            <a:chOff x="1" y="0"/>
            <a:chExt cx="12191999" cy="6888971"/>
          </a:xfrm>
        </p:grpSpPr>
        <p:sp>
          <p:nvSpPr>
            <p:cNvPr id="3" name="gradient background1">
              <a:extLst>
                <a:ext uri="{FF2B5EF4-FFF2-40B4-BE49-F238E27FC236}">
                  <a16:creationId xmlns:a16="http://schemas.microsoft.com/office/drawing/2014/main" id="{BC40AD06-EA26-1CA8-C0C3-EFDFD3A654DE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750643F8-5CD9-46ED-7889-AF70FB292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397"/>
            <a:stretch/>
          </p:blipFill>
          <p:spPr>
            <a:xfrm>
              <a:off x="5872162" y="0"/>
              <a:ext cx="6319837" cy="688897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08304" y="2549770"/>
            <a:ext cx="10369296" cy="3427413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00EC86"/>
              </a:buClr>
            </a:pPr>
            <a:r>
              <a:rPr lang="en-US" dirty="0"/>
              <a:t>Esri Proceedings site - </a:t>
            </a:r>
            <a:r>
              <a:rPr lang="en-US" dirty="0">
                <a:solidFill>
                  <a:srgbClr val="EBFF4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endParaRPr lang="en-US" b="0" dirty="0">
              <a:solidFill>
                <a:srgbClr val="EBFF45"/>
              </a:solidFill>
            </a:endParaRPr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  <a:p>
            <a:pPr>
              <a:buClr>
                <a:srgbClr val="00EC86"/>
              </a:buClr>
            </a:pPr>
            <a:r>
              <a:rPr lang="en-US" dirty="0"/>
              <a:t>ArcGIS API for Python Public Repo – </a:t>
            </a:r>
            <a:r>
              <a:rPr lang="en-US" dirty="0">
                <a:solidFill>
                  <a:srgbClr val="EBFF4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Notebooks</a:t>
            </a:r>
            <a:r>
              <a:rPr lang="en-US" dirty="0">
                <a:solidFill>
                  <a:srgbClr val="EBFF45"/>
                </a:solidFill>
              </a:rPr>
              <a:t> </a:t>
            </a:r>
          </a:p>
          <a:p>
            <a:pPr marL="0" indent="0">
              <a:buClr>
                <a:srgbClr val="00EC86"/>
              </a:buClr>
              <a:buNone/>
            </a:pPr>
            <a:r>
              <a:rPr lang="en-US" dirty="0">
                <a:solidFill>
                  <a:srgbClr val="EBFF45"/>
                </a:solidFill>
              </a:rPr>
              <a:t>https://</a:t>
            </a:r>
            <a:r>
              <a:rPr lang="en-US" dirty="0" err="1">
                <a:solidFill>
                  <a:srgbClr val="EBFF45"/>
                </a:solidFill>
              </a:rPr>
              <a:t>github.com</a:t>
            </a:r>
            <a:r>
              <a:rPr lang="en-US" dirty="0">
                <a:solidFill>
                  <a:srgbClr val="EBFF45"/>
                </a:solidFill>
              </a:rPr>
              <a:t>/Esri/</a:t>
            </a:r>
            <a:r>
              <a:rPr lang="en-US" dirty="0" err="1">
                <a:solidFill>
                  <a:srgbClr val="EBFF45"/>
                </a:solidFill>
              </a:rPr>
              <a:t>arcgis</a:t>
            </a:r>
            <a:r>
              <a:rPr lang="en-US" dirty="0">
                <a:solidFill>
                  <a:srgbClr val="EBFF45"/>
                </a:solidFill>
              </a:rPr>
              <a:t>-python-</a:t>
            </a:r>
            <a:r>
              <a:rPr lang="en-US" dirty="0" err="1">
                <a:solidFill>
                  <a:srgbClr val="EBFF45"/>
                </a:solidFill>
              </a:rPr>
              <a:t>api</a:t>
            </a:r>
            <a:endParaRPr lang="en-US" dirty="0">
              <a:solidFill>
                <a:srgbClr val="EBFF45"/>
              </a:solidFill>
            </a:endParaRPr>
          </a:p>
          <a:p>
            <a:pPr>
              <a:buClr>
                <a:srgbClr val="00EC86"/>
              </a:buClr>
            </a:pPr>
            <a:endParaRPr lang="en-US" dirty="0">
              <a:solidFill>
                <a:srgbClr val="EBFF45"/>
              </a:solidFill>
            </a:endParaRPr>
          </a:p>
          <a:p>
            <a:pPr marL="404495" lvl="1">
              <a:buClr>
                <a:srgbClr val="00EC86"/>
              </a:buClr>
            </a:pPr>
            <a:r>
              <a:rPr lang="en-US" dirty="0"/>
              <a:t>On the </a:t>
            </a:r>
            <a:r>
              <a:rPr lang="en-US" dirty="0" err="1"/>
              <a:t>conference_talks</a:t>
            </a:r>
            <a:r>
              <a:rPr lang="en-US" dirty="0"/>
              <a:t> branch in the talks directory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8304" y="1891402"/>
            <a:ext cx="10369296" cy="276999"/>
          </a:xfrm>
        </p:spPr>
        <p:txBody>
          <a:bodyPr/>
          <a:lstStyle/>
          <a:p>
            <a:pPr>
              <a:tabLst>
                <a:tab pos="276225" algn="l"/>
              </a:tabLst>
            </a:pPr>
            <a:r>
              <a:rPr lang="en-US" dirty="0">
                <a:solidFill>
                  <a:srgbClr val="EAFF46"/>
                </a:solidFill>
              </a:rPr>
              <a:t>After the Event!</a:t>
            </a:r>
            <a:endParaRPr lang="en-US" sz="1800" b="0" dirty="0">
              <a:solidFill>
                <a:srgbClr val="EAFF4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04" y="1437548"/>
            <a:ext cx="10369296" cy="430887"/>
          </a:xfrm>
        </p:spPr>
        <p:txBody>
          <a:bodyPr/>
          <a:lstStyle/>
          <a:p>
            <a:r>
              <a:rPr lang="en-US" sz="2800" b="0" dirty="0"/>
              <a:t>Slides and Notebooks</a:t>
            </a:r>
            <a:r>
              <a:rPr lang="en-US" sz="2800" dirty="0"/>
              <a:t> – will be available!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094296024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07E5009-B321-9A42-F735-E4CDFA6F79F5}"/>
              </a:ext>
            </a:extLst>
          </p:cNvPr>
          <p:cNvGrpSpPr/>
          <p:nvPr/>
        </p:nvGrpSpPr>
        <p:grpSpPr>
          <a:xfrm>
            <a:off x="1" y="0"/>
            <a:ext cx="12191999" cy="6888971"/>
            <a:chOff x="1" y="0"/>
            <a:chExt cx="12191999" cy="6888971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7DB161C3-A206-0F12-A4F6-59B1A7570E8F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5D6A3847-CD7D-08E6-75CA-F7E1F540D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397"/>
            <a:stretch/>
          </p:blipFill>
          <p:spPr>
            <a:xfrm>
              <a:off x="5872162" y="0"/>
              <a:ext cx="6319837" cy="688897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455A8B6-2DFA-8451-861C-9E6E6BF8E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270" y="475069"/>
            <a:ext cx="7119257" cy="73866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F42B2-81D6-6B33-C7C5-E2D848548C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6271" y="1688802"/>
            <a:ext cx="7119256" cy="352404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EAFF46"/>
                </a:solidFill>
              </a:rPr>
              <a:t>Target Audience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EAFF4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EAFF46"/>
                </a:solidFill>
              </a:rPr>
              <a:t>ArcGIS StoryMaps  - What are they?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>
              <a:solidFill>
                <a:srgbClr val="EAFF4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EAFF46"/>
                </a:solidFill>
              </a:rPr>
              <a:t>Demos: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EAFF46"/>
                </a:solidFill>
              </a:rPr>
              <a:t>Authoring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EAFF46"/>
                </a:solidFill>
              </a:rPr>
              <a:t>Editing</a:t>
            </a:r>
          </a:p>
        </p:txBody>
      </p:sp>
    </p:spTree>
    <p:extLst>
      <p:ext uri="{BB962C8B-B14F-4D97-AF65-F5344CB8AC3E}">
        <p14:creationId xmlns:p14="http://schemas.microsoft.com/office/powerpoint/2010/main" val="3062951587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B58002-FFD4-6B02-A610-8C2261574626}"/>
              </a:ext>
            </a:extLst>
          </p:cNvPr>
          <p:cNvGrpSpPr/>
          <p:nvPr/>
        </p:nvGrpSpPr>
        <p:grpSpPr>
          <a:xfrm>
            <a:off x="0" y="-30971"/>
            <a:ext cx="12193764" cy="6888971"/>
            <a:chOff x="-1764" y="-15485"/>
            <a:chExt cx="12193764" cy="6888971"/>
          </a:xfrm>
        </p:grpSpPr>
        <p:sp>
          <p:nvSpPr>
            <p:cNvPr id="2" name="gradient background1">
              <a:extLst>
                <a:ext uri="{FF2B5EF4-FFF2-40B4-BE49-F238E27FC236}">
                  <a16:creationId xmlns:a16="http://schemas.microsoft.com/office/drawing/2014/main" id="{A36258BB-E433-5C32-76F7-5D2A58E7171E}"/>
                </a:ext>
              </a:extLst>
            </p:cNvPr>
            <p:cNvSpPr/>
            <p:nvPr/>
          </p:nvSpPr>
          <p:spPr bwMode="auto">
            <a:xfrm>
              <a:off x="1" y="-15485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7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553D1E9-9353-F625-B07D-AB5F1CD52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764" y="0"/>
              <a:ext cx="12192000" cy="6858000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562C38F-3576-9836-84E8-EECA8FA48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22067"/>
            <a:ext cx="10369296" cy="553998"/>
          </a:xfrm>
        </p:spPr>
        <p:txBody>
          <a:bodyPr/>
          <a:lstStyle/>
          <a:p>
            <a:r>
              <a:rPr lang="en-US" sz="3600" dirty="0"/>
              <a:t>Target Audience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41D984-11D2-D20D-EAF9-C4FA9FF751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399032"/>
            <a:ext cx="10369296" cy="430887"/>
          </a:xfrm>
        </p:spPr>
        <p:txBody>
          <a:bodyPr/>
          <a:lstStyle/>
          <a:p>
            <a:r>
              <a:rPr lang="en-US" sz="2800" dirty="0">
                <a:solidFill>
                  <a:srgbClr val="EAFF46"/>
                </a:solidFill>
              </a:rPr>
              <a:t>We are making some assumptions: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93B157-3802-FE69-BCDB-B684B2EC47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36914" y="2413660"/>
            <a:ext cx="10369296" cy="3427413"/>
          </a:xfrm>
        </p:spPr>
        <p:txBody>
          <a:bodyPr/>
          <a:lstStyle/>
          <a:p>
            <a:pPr>
              <a:buClr>
                <a:srgbClr val="EAFF46"/>
              </a:buClr>
            </a:pPr>
            <a:r>
              <a:rPr lang="en-US" sz="2400" dirty="0"/>
              <a:t>Proficient in interacting with the ArcGIS Web GIS platform</a:t>
            </a:r>
          </a:p>
          <a:p>
            <a:pPr marL="0" indent="0">
              <a:buClr>
                <a:srgbClr val="EAFF46"/>
              </a:buClr>
              <a:buNone/>
            </a:pPr>
            <a:endParaRPr lang="en-US" sz="2400" dirty="0"/>
          </a:p>
          <a:p>
            <a:pPr>
              <a:buClr>
                <a:srgbClr val="EAFF46"/>
              </a:buClr>
            </a:pPr>
            <a:r>
              <a:rPr lang="en-US" sz="2400" dirty="0"/>
              <a:t>Experience with creating and/or consuming ArcGIS StoryMaps</a:t>
            </a:r>
          </a:p>
          <a:p>
            <a:pPr lvl="1">
              <a:buClr>
                <a:srgbClr val="EAFF46"/>
              </a:buClr>
            </a:pPr>
            <a:r>
              <a:rPr lang="en-US" sz="2400" dirty="0"/>
              <a:t>2013 – 2019 – Esri Classic Story Maps</a:t>
            </a:r>
          </a:p>
          <a:p>
            <a:pPr lvl="1">
              <a:buClr>
                <a:srgbClr val="EAFF46"/>
              </a:buClr>
            </a:pPr>
            <a:r>
              <a:rPr lang="en-US" sz="2400" dirty="0"/>
              <a:t>2019 – present – ArcGIS StoryMaps</a:t>
            </a:r>
          </a:p>
          <a:p>
            <a:pPr lvl="1">
              <a:buClr>
                <a:srgbClr val="EAFF46"/>
              </a:buClr>
            </a:pPr>
            <a:endParaRPr lang="en-US" sz="2400" dirty="0"/>
          </a:p>
          <a:p>
            <a:pPr>
              <a:buClr>
                <a:srgbClr val="EAFF46"/>
              </a:buClr>
            </a:pPr>
            <a:r>
              <a:rPr lang="en-US" sz="2400" dirty="0"/>
              <a:t>Cursory knowledge of Python programming</a:t>
            </a:r>
          </a:p>
          <a:p>
            <a:pPr lvl="1">
              <a:buClr>
                <a:srgbClr val="EAFF46"/>
              </a:buClr>
            </a:pPr>
            <a:r>
              <a:rPr lang="en-US" sz="2400" dirty="0"/>
              <a:t>Exposure to the API for Python</a:t>
            </a:r>
          </a:p>
          <a:p>
            <a:pPr>
              <a:buClr>
                <a:srgbClr val="EAFF46"/>
              </a:buClr>
            </a:pPr>
            <a:endParaRPr lang="en-US" dirty="0"/>
          </a:p>
          <a:p>
            <a:pPr lvl="1">
              <a:buClr>
                <a:srgbClr val="EAFF46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448700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9778A50-6CB5-A6DD-1C6C-2E7E2B92A54C}"/>
              </a:ext>
            </a:extLst>
          </p:cNvPr>
          <p:cNvGrpSpPr/>
          <p:nvPr/>
        </p:nvGrpSpPr>
        <p:grpSpPr>
          <a:xfrm>
            <a:off x="0" y="-15485"/>
            <a:ext cx="12192000" cy="6888971"/>
            <a:chOff x="0" y="-15485"/>
            <a:chExt cx="12192000" cy="6888971"/>
          </a:xfrm>
        </p:grpSpPr>
        <p:sp>
          <p:nvSpPr>
            <p:cNvPr id="11" name="gradient background1">
              <a:extLst>
                <a:ext uri="{FF2B5EF4-FFF2-40B4-BE49-F238E27FC236}">
                  <a16:creationId xmlns:a16="http://schemas.microsoft.com/office/drawing/2014/main" id="{B5CEE6FB-6EF6-293A-11CD-BB30632E1694}"/>
                </a:ext>
              </a:extLst>
            </p:cNvPr>
            <p:cNvSpPr/>
            <p:nvPr/>
          </p:nvSpPr>
          <p:spPr bwMode="auto">
            <a:xfrm>
              <a:off x="0" y="-15485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8E"/>
                </a:gs>
                <a:gs pos="98000">
                  <a:srgbClr val="070738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B4EABAC-8486-D7CF-90F3-56D146E4B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406" b="42638"/>
            <a:stretch/>
          </p:blipFill>
          <p:spPr>
            <a:xfrm>
              <a:off x="0" y="0"/>
              <a:ext cx="12192000" cy="356312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E6FDA8-78A3-862D-2CA7-52DEAC406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9327" y="4083126"/>
            <a:ext cx="10357027" cy="914400"/>
          </a:xfrm>
        </p:spPr>
        <p:txBody>
          <a:bodyPr anchor="ctr"/>
          <a:lstStyle/>
          <a:p>
            <a:pPr algn="l"/>
            <a:r>
              <a:rPr lang="en-US" dirty="0"/>
              <a:t>Resources: </a:t>
            </a:r>
            <a:r>
              <a:rPr lang="en-US" dirty="0">
                <a:hlinkClick r:id="rId3"/>
              </a:rPr>
              <a:t>What is ArcGIS StoryMaps?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5F7DC9-75B6-8E8A-2E1C-4AC857C67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9327" y="5072145"/>
            <a:ext cx="10367508" cy="488378"/>
          </a:xfrm>
        </p:spPr>
        <p:txBody>
          <a:bodyPr anchor="t"/>
          <a:lstStyle/>
          <a:p>
            <a:pPr algn="l"/>
            <a:r>
              <a:rPr lang="en-US" dirty="0">
                <a:solidFill>
                  <a:srgbClr val="EAFF46"/>
                </a:solidFill>
              </a:rPr>
              <a:t>Web-based application for sharing maps in a narrative multimedia format</a:t>
            </a:r>
          </a:p>
          <a:p>
            <a:pPr algn="l"/>
            <a:endParaRPr lang="en-US" dirty="0">
              <a:solidFill>
                <a:srgbClr val="EAFF46"/>
              </a:solidFill>
            </a:endParaRPr>
          </a:p>
          <a:p>
            <a:pPr algn="l"/>
            <a:endParaRPr lang="en-US" dirty="0">
              <a:solidFill>
                <a:srgbClr val="EAFF46"/>
              </a:solidFill>
            </a:endParaRPr>
          </a:p>
        </p:txBody>
      </p:sp>
      <p:sp>
        <p:nvSpPr>
          <p:cNvPr id="5" name="UC 2021">
            <a:extLst>
              <a:ext uri="{FF2B5EF4-FFF2-40B4-BE49-F238E27FC236}">
                <a16:creationId xmlns:a16="http://schemas.microsoft.com/office/drawing/2014/main" id="{B63A6F46-A33B-1FD0-5C6D-A798795F2A8F}"/>
              </a:ext>
            </a:extLst>
          </p:cNvPr>
          <p:cNvSpPr txBox="1">
            <a:spLocks/>
          </p:cNvSpPr>
          <p:nvPr/>
        </p:nvSpPr>
        <p:spPr bwMode="white">
          <a:xfrm>
            <a:off x="6379029" y="3685753"/>
            <a:ext cx="4898571" cy="17999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r">
              <a:spcAft>
                <a:spcPts val="0"/>
              </a:spcAft>
            </a:pPr>
            <a:r>
              <a:rPr lang="en-US" sz="1200" b="1" i="1" dirty="0">
                <a:solidFill>
                  <a:srgbClr val="EF5347"/>
                </a:solidFill>
              </a:rPr>
              <a:t>ESRI DEVELOPER SUMMIT 2023 </a:t>
            </a:r>
          </a:p>
        </p:txBody>
      </p:sp>
      <p:pic>
        <p:nvPicPr>
          <p:cNvPr id="6" name="Esri">
            <a:extLst>
              <a:ext uri="{FF2B5EF4-FFF2-40B4-BE49-F238E27FC236}">
                <a16:creationId xmlns:a16="http://schemas.microsoft.com/office/drawing/2014/main" id="{93F63492-5A35-FE9A-F168-2840FCA7E8A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2773241"/>
            <a:ext cx="2120900" cy="6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74261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B58002-FFD4-6B02-A610-8C2261574626}"/>
              </a:ext>
            </a:extLst>
          </p:cNvPr>
          <p:cNvGrpSpPr/>
          <p:nvPr/>
        </p:nvGrpSpPr>
        <p:grpSpPr>
          <a:xfrm>
            <a:off x="0" y="-30971"/>
            <a:ext cx="12193764" cy="6888971"/>
            <a:chOff x="-1764" y="-15485"/>
            <a:chExt cx="12193764" cy="6888971"/>
          </a:xfrm>
        </p:grpSpPr>
        <p:sp>
          <p:nvSpPr>
            <p:cNvPr id="2" name="gradient background1">
              <a:extLst>
                <a:ext uri="{FF2B5EF4-FFF2-40B4-BE49-F238E27FC236}">
                  <a16:creationId xmlns:a16="http://schemas.microsoft.com/office/drawing/2014/main" id="{A36258BB-E433-5C32-76F7-5D2A58E7171E}"/>
                </a:ext>
              </a:extLst>
            </p:cNvPr>
            <p:cNvSpPr/>
            <p:nvPr/>
          </p:nvSpPr>
          <p:spPr bwMode="auto">
            <a:xfrm>
              <a:off x="1" y="-15485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7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553D1E9-9353-F625-B07D-AB5F1CD52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764" y="0"/>
              <a:ext cx="12192000" cy="6858000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562C38F-3576-9836-84E8-EECA8FA48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527" y="1366154"/>
            <a:ext cx="10369296" cy="615553"/>
          </a:xfrm>
        </p:spPr>
        <p:txBody>
          <a:bodyPr/>
          <a:lstStyle/>
          <a:p>
            <a:r>
              <a:rPr lang="en-US" sz="4000" dirty="0"/>
              <a:t>Why ArcGIS StoryMaps?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41D984-11D2-D20D-EAF9-C4FA9FF751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7527" y="2004674"/>
            <a:ext cx="10369296" cy="430887"/>
          </a:xfrm>
        </p:spPr>
        <p:txBody>
          <a:bodyPr/>
          <a:lstStyle/>
          <a:p>
            <a:r>
              <a:rPr lang="en-US" sz="2800" dirty="0">
                <a:solidFill>
                  <a:srgbClr val="EAFF46"/>
                </a:solidFill>
              </a:rPr>
              <a:t>The ArcGIS StoryMap Advantage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93B157-3802-FE69-BCDB-B684B2EC47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425038" y="3007427"/>
            <a:ext cx="10369296" cy="3427413"/>
          </a:xfrm>
        </p:spPr>
        <p:txBody>
          <a:bodyPr/>
          <a:lstStyle/>
          <a:p>
            <a:pPr>
              <a:buClr>
                <a:srgbClr val="EAFF46"/>
              </a:buClr>
            </a:pPr>
            <a:r>
              <a:rPr lang="en-US" sz="2400" dirty="0"/>
              <a:t>Story builder – single authoring interface</a:t>
            </a:r>
          </a:p>
          <a:p>
            <a:pPr>
              <a:buClr>
                <a:srgbClr val="EAFF46"/>
              </a:buClr>
            </a:pPr>
            <a:r>
              <a:rPr lang="en-US" sz="2400" dirty="0"/>
              <a:t>Enhanced map and scene support – configure items without leaving builder</a:t>
            </a:r>
          </a:p>
          <a:p>
            <a:pPr>
              <a:buClr>
                <a:srgbClr val="EAFF46"/>
              </a:buClr>
            </a:pPr>
            <a:r>
              <a:rPr lang="en-US" sz="2400" dirty="0"/>
              <a:t>Express maps – lightweight objects to provide geographic context</a:t>
            </a:r>
          </a:p>
          <a:p>
            <a:pPr>
              <a:buClr>
                <a:srgbClr val="EAFF46"/>
              </a:buClr>
            </a:pPr>
            <a:r>
              <a:rPr lang="en-US" sz="2400" dirty="0"/>
              <a:t>Themes – one-click adjustments</a:t>
            </a:r>
          </a:p>
          <a:p>
            <a:pPr>
              <a:buClr>
                <a:srgbClr val="EAFF46"/>
              </a:buClr>
            </a:pPr>
            <a:r>
              <a:rPr lang="en-US" sz="2400" dirty="0"/>
              <a:t>Optimizations – designed for visualization on both desktop and mobile devices</a:t>
            </a:r>
          </a:p>
          <a:p>
            <a:pPr>
              <a:buClr>
                <a:srgbClr val="EAFF46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94956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E2B89E0-A438-EB49-0E87-138584754F65}"/>
              </a:ext>
            </a:extLst>
          </p:cNvPr>
          <p:cNvGrpSpPr/>
          <p:nvPr/>
        </p:nvGrpSpPr>
        <p:grpSpPr>
          <a:xfrm>
            <a:off x="1" y="-14288"/>
            <a:ext cx="12251643" cy="6903259"/>
            <a:chOff x="1" y="-14288"/>
            <a:chExt cx="12251643" cy="6903259"/>
          </a:xfrm>
        </p:grpSpPr>
        <p:sp>
          <p:nvSpPr>
            <p:cNvPr id="2" name="gradient background1">
              <a:extLst>
                <a:ext uri="{FF2B5EF4-FFF2-40B4-BE49-F238E27FC236}">
                  <a16:creationId xmlns:a16="http://schemas.microsoft.com/office/drawing/2014/main" id="{5719DC7D-14A8-D6B7-C512-913AA0BF2CB2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7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" name="Picture 5" descr="Background pattern&#10;&#10;Description automatically generated">
              <a:extLst>
                <a:ext uri="{FF2B5EF4-FFF2-40B4-BE49-F238E27FC236}">
                  <a16:creationId xmlns:a16="http://schemas.microsoft.com/office/drawing/2014/main" id="{FCA93C78-3371-C0E0-2E26-2D749F76D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6" y="-14288"/>
              <a:ext cx="12247058" cy="6888970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562C38F-3576-9836-84E8-EECA8FA48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04" y="699391"/>
            <a:ext cx="10369296" cy="461665"/>
          </a:xfrm>
        </p:spPr>
        <p:txBody>
          <a:bodyPr/>
          <a:lstStyle/>
          <a:p>
            <a:r>
              <a:rPr lang="en-US" dirty="0"/>
              <a:t>The API Reference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41D984-11D2-D20D-EAF9-C4FA9FF751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251584"/>
            <a:ext cx="10369296" cy="307777"/>
          </a:xfrm>
        </p:spPr>
        <p:txBody>
          <a:bodyPr/>
          <a:lstStyle/>
          <a:p>
            <a:r>
              <a:rPr lang="en-US" sz="2000" dirty="0">
                <a:solidFill>
                  <a:srgbClr val="EAFF46"/>
                </a:solidFill>
              </a:rPr>
              <a:t>https://</a:t>
            </a:r>
            <a:r>
              <a:rPr lang="en-US" sz="2000" dirty="0" err="1">
                <a:solidFill>
                  <a:srgbClr val="EAFF46"/>
                </a:solidFill>
              </a:rPr>
              <a:t>developers.arcgis.com</a:t>
            </a:r>
            <a:r>
              <a:rPr lang="en-US" sz="2000" dirty="0">
                <a:solidFill>
                  <a:srgbClr val="EAFF46"/>
                </a:solidFill>
              </a:rPr>
              <a:t>/python/</a:t>
            </a:r>
            <a:r>
              <a:rPr lang="en-US" sz="2000" dirty="0" err="1">
                <a:solidFill>
                  <a:srgbClr val="EAFF46"/>
                </a:solidFill>
              </a:rPr>
              <a:t>api</a:t>
            </a:r>
            <a:r>
              <a:rPr lang="en-US" sz="2000" dirty="0">
                <a:solidFill>
                  <a:srgbClr val="EAFF46"/>
                </a:solidFill>
              </a:rPr>
              <a:t>-reference/</a:t>
            </a:r>
            <a:r>
              <a:rPr lang="en-US" sz="2000" dirty="0" err="1">
                <a:solidFill>
                  <a:srgbClr val="EAFF46"/>
                </a:solidFill>
              </a:rPr>
              <a:t>arcgis.apps.storymap.html#storymap</a:t>
            </a:r>
            <a:endParaRPr lang="en-US" sz="2000" dirty="0">
              <a:solidFill>
                <a:srgbClr val="EAFF46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921ABDD-0842-C8DA-8513-A4E59DFEEDA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761565" y="1828800"/>
            <a:ext cx="8095129" cy="424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247593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E12D23-9847-57B7-CE91-F8CF45837362}"/>
              </a:ext>
            </a:extLst>
          </p:cNvPr>
          <p:cNvGrpSpPr/>
          <p:nvPr/>
        </p:nvGrpSpPr>
        <p:grpSpPr>
          <a:xfrm>
            <a:off x="0" y="0"/>
            <a:ext cx="12192000" cy="6888971"/>
            <a:chOff x="0" y="0"/>
            <a:chExt cx="12192000" cy="6888971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A4279C75-D100-2AB1-5DA7-54FDAFC7C022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" name="Picture 7" descr="A picture containing text, helmet&#10;&#10;Description automatically generated">
              <a:extLst>
                <a:ext uri="{FF2B5EF4-FFF2-40B4-BE49-F238E27FC236}">
                  <a16:creationId xmlns:a16="http://schemas.microsoft.com/office/drawing/2014/main" id="{3D945EF1-DDA3-2706-CD78-2916E4380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1000"/>
            </a:blip>
            <a:srcRect r="38711"/>
            <a:stretch/>
          </p:blipFill>
          <p:spPr>
            <a:xfrm>
              <a:off x="0" y="30971"/>
              <a:ext cx="7472364" cy="685800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A657B-7DD0-A670-F640-6F605C449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95447" y="3470408"/>
            <a:ext cx="3582153" cy="338554"/>
          </a:xfrm>
        </p:spPr>
        <p:txBody>
          <a:bodyPr/>
          <a:lstStyle/>
          <a:p>
            <a:r>
              <a:rPr lang="en-US" dirty="0">
                <a:solidFill>
                  <a:srgbClr val="EAFF46"/>
                </a:solidFill>
              </a:rPr>
              <a:t>John Yaist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ADBD4-7C72-84EF-CDFF-F9DD4287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447" y="2444115"/>
            <a:ext cx="3582153" cy="984885"/>
          </a:xfrm>
        </p:spPr>
        <p:txBody>
          <a:bodyPr/>
          <a:lstStyle/>
          <a:p>
            <a:r>
              <a:rPr lang="en-US" sz="3200" dirty="0"/>
              <a:t>Authoring a </a:t>
            </a:r>
            <a:br>
              <a:rPr lang="en-US" sz="3200" dirty="0"/>
            </a:br>
            <a:r>
              <a:rPr lang="en-US" sz="3200" dirty="0" err="1"/>
              <a:t>StoryMap</a:t>
            </a:r>
            <a:endParaRPr lang="en-US" sz="3200" dirty="0"/>
          </a:p>
        </p:txBody>
      </p:sp>
      <p:pic>
        <p:nvPicPr>
          <p:cNvPr id="11" name="Picture Placeholder 10" descr="A picture containing document&#10;&#10;Description automatically generated">
            <a:extLst>
              <a:ext uri="{FF2B5EF4-FFF2-40B4-BE49-F238E27FC236}">
                <a16:creationId xmlns:a16="http://schemas.microsoft.com/office/drawing/2014/main" id="{6305673B-D76C-7A49-656D-14D70D4170E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7804" b="7804"/>
          <a:stretch>
            <a:fillRect/>
          </a:stretch>
        </p:blipFill>
        <p:spPr>
          <a:xfrm>
            <a:off x="914400" y="1250577"/>
            <a:ext cx="6320117" cy="4195482"/>
          </a:xfrm>
        </p:spPr>
      </p:pic>
    </p:spTree>
    <p:extLst>
      <p:ext uri="{BB962C8B-B14F-4D97-AF65-F5344CB8AC3E}">
        <p14:creationId xmlns:p14="http://schemas.microsoft.com/office/powerpoint/2010/main" val="379146077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E12D23-9847-57B7-CE91-F8CF45837362}"/>
              </a:ext>
            </a:extLst>
          </p:cNvPr>
          <p:cNvGrpSpPr/>
          <p:nvPr/>
        </p:nvGrpSpPr>
        <p:grpSpPr>
          <a:xfrm>
            <a:off x="0" y="0"/>
            <a:ext cx="12192000" cy="6888971"/>
            <a:chOff x="0" y="0"/>
            <a:chExt cx="12192000" cy="6888971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A4279C75-D100-2AB1-5DA7-54FDAFC7C022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" name="Picture 7" descr="A picture containing text, helmet&#10;&#10;Description automatically generated">
              <a:extLst>
                <a:ext uri="{FF2B5EF4-FFF2-40B4-BE49-F238E27FC236}">
                  <a16:creationId xmlns:a16="http://schemas.microsoft.com/office/drawing/2014/main" id="{3D945EF1-DDA3-2706-CD78-2916E4380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1000"/>
            </a:blip>
            <a:srcRect r="38711"/>
            <a:stretch/>
          </p:blipFill>
          <p:spPr>
            <a:xfrm>
              <a:off x="0" y="30971"/>
              <a:ext cx="7472364" cy="6858000"/>
            </a:xfrm>
            <a:prstGeom prst="rect">
              <a:avLst/>
            </a:prstGeom>
          </p:spPr>
        </p:pic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A657B-7DD0-A670-F640-6F605C449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95447" y="3470408"/>
            <a:ext cx="3582153" cy="338554"/>
          </a:xfrm>
        </p:spPr>
        <p:txBody>
          <a:bodyPr/>
          <a:lstStyle/>
          <a:p>
            <a:r>
              <a:rPr lang="en-US" dirty="0" err="1">
                <a:solidFill>
                  <a:srgbClr val="EAFF46"/>
                </a:solidFill>
              </a:rPr>
              <a:t>Nanae</a:t>
            </a:r>
            <a:r>
              <a:rPr lang="en-US" dirty="0">
                <a:solidFill>
                  <a:srgbClr val="EAFF46"/>
                </a:solidFill>
              </a:rPr>
              <a:t> </a:t>
            </a:r>
            <a:r>
              <a:rPr lang="en-US" dirty="0" err="1">
                <a:solidFill>
                  <a:srgbClr val="EAFF46"/>
                </a:solidFill>
              </a:rPr>
              <a:t>Aubry</a:t>
            </a:r>
            <a:endParaRPr lang="en-US" dirty="0">
              <a:solidFill>
                <a:srgbClr val="EAFF4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ADBD4-7C72-84EF-CDFF-F9DD4287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5447" y="2936558"/>
            <a:ext cx="3582153" cy="492443"/>
          </a:xfrm>
        </p:spPr>
        <p:txBody>
          <a:bodyPr/>
          <a:lstStyle/>
          <a:p>
            <a:r>
              <a:rPr lang="en-US" sz="3200" dirty="0"/>
              <a:t>Editing a </a:t>
            </a:r>
            <a:r>
              <a:rPr lang="en-US" sz="3200" dirty="0" err="1"/>
              <a:t>StoryMap</a:t>
            </a:r>
            <a:endParaRPr lang="en-US" sz="3200" dirty="0"/>
          </a:p>
        </p:txBody>
      </p:sp>
      <p:pic>
        <p:nvPicPr>
          <p:cNvPr id="11" name="Picture Placeholder 10" descr="A picture containing document&#10;&#10;Description automatically generated">
            <a:extLst>
              <a:ext uri="{FF2B5EF4-FFF2-40B4-BE49-F238E27FC236}">
                <a16:creationId xmlns:a16="http://schemas.microsoft.com/office/drawing/2014/main" id="{6305673B-D76C-7A49-656D-14D70D4170E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7804" b="7804"/>
          <a:stretch>
            <a:fillRect/>
          </a:stretch>
        </p:blipFill>
        <p:spPr>
          <a:xfrm>
            <a:off x="914400" y="1250577"/>
            <a:ext cx="6320117" cy="4195482"/>
          </a:xfrm>
        </p:spPr>
      </p:pic>
    </p:spTree>
    <p:extLst>
      <p:ext uri="{BB962C8B-B14F-4D97-AF65-F5344CB8AC3E}">
        <p14:creationId xmlns:p14="http://schemas.microsoft.com/office/powerpoint/2010/main" val="3453098228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ABF5"/>
        </a:solidFill>
        <a:ln w="19050">
          <a:solidFill>
            <a:srgbClr val="FFFFFF">
              <a:alpha val="41961"/>
            </a:srgbClr>
          </a:solidFill>
          <a:miter lim="800000"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dirty="0">
            <a:solidFill>
              <a:prstClr val="white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50800" cap="flat" cmpd="sng" algn="ctr">
          <a:solidFill>
            <a:srgbClr val="00B0F0"/>
          </a:solidFill>
          <a:prstDash val="solid"/>
          <a:round/>
          <a:headEnd type="none" w="med" len="med"/>
          <a:tailEnd type="none"/>
        </a:ln>
        <a:effectLst>
          <a:outerShdw blurRad="25400" algn="ctr" rotWithShape="0">
            <a:schemeClr val="accent4">
              <a:lumMod val="20000"/>
              <a:lumOff val="80000"/>
              <a:alpha val="41000"/>
            </a:schemeClr>
          </a:outerShdw>
        </a:effectLst>
      </a:spPr>
      <a:bodyPr/>
      <a:lstStyle/>
    </a:lnDef>
    <a:txDef>
      <a:spPr>
        <a:noFill/>
        <a:effectLst/>
      </a:spPr>
      <a:bodyPr wrap="none" lIns="0" tIns="0" rIns="0" bIns="0" rtlCol="0">
        <a:noAutofit/>
      </a:bodyPr>
      <a:lstStyle>
        <a:defPPr algn="l" eaLnBrk="0" hangingPunct="0">
          <a:defRPr sz="1400" dirty="0" err="1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-Corporate-Template-Dark v4.0.13.pptx" id="{E83DB189-4C52-A046-B44B-03CC0B7DDD03}" vid="{423F4F47-F8B4-2B4C-A5B7-9030C22796F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C2F19DF-D984-D24D-9D99-C01191070D67}">
  <we:reference id="eabe5385-62b0-465a-932e-5d906dc6f4ba" version="0.0.3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049FB6FED00E4DA16BDBD19956ADB8" ma:contentTypeVersion="7" ma:contentTypeDescription="Create a new document." ma:contentTypeScope="" ma:versionID="179368ab007227aa043c110a8fd1f771">
  <xsd:schema xmlns:xsd="http://www.w3.org/2001/XMLSchema" xmlns:xs="http://www.w3.org/2001/XMLSchema" xmlns:p="http://schemas.microsoft.com/office/2006/metadata/properties" xmlns:ns2="2f451dda-87f0-44fe-8155-a7a8ce8ced40" xmlns:ns3="2cca2253-b4b3-493a-b13d-4e35805225a7" targetNamespace="http://schemas.microsoft.com/office/2006/metadata/properties" ma:root="true" ma:fieldsID="0d5966a9769bfbc775853e8d0dbca08c" ns2:_="" ns3:_="">
    <xsd:import namespace="2f451dda-87f0-44fe-8155-a7a8ce8ced40"/>
    <xsd:import namespace="2cca2253-b4b3-493a-b13d-4e35805225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51dda-87f0-44fe-8155-a7a8ce8ced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a2253-b4b3-493a-b13d-4e35805225a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EsriMapsInfo xmlns="ESRI.ArcGIS.Mapping.OfficeIntegration.PowerPointInfo">
  <Version>Version1</Version>
  <RequiresSignIn>False</RequiresSignIn>
</EsriMapsInfo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81E133DB-697E-4C10-B192-8899027B1EC6}">
  <ds:schemaRefs>
    <ds:schemaRef ds:uri="http://purl.org/dc/terms/"/>
    <ds:schemaRef ds:uri="http://schemas.microsoft.com/office/infopath/2007/PartnerControls"/>
    <ds:schemaRef ds:uri="2f451dda-87f0-44fe-8155-a7a8ce8ced40"/>
    <ds:schemaRef ds:uri="http://purl.org/dc/dcmitype/"/>
    <ds:schemaRef ds:uri="http://schemas.microsoft.com/office/2006/documentManagement/types"/>
    <ds:schemaRef ds:uri="http://purl.org/dc/elements/1.1/"/>
    <ds:schemaRef ds:uri="http://www.w3.org/XML/1998/namespace"/>
    <ds:schemaRef ds:uri="http://schemas.openxmlformats.org/package/2006/metadata/core-properties"/>
    <ds:schemaRef ds:uri="2cca2253-b4b3-493a-b13d-4e35805225a7"/>
    <ds:schemaRef ds:uri="http://schemas.microsoft.com/office/2006/metadata/properties"/>
  </ds:schemaRefs>
</ds:datastoreItem>
</file>

<file path=customXml/itemProps10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9.xml><?xml version="1.0" encoding="utf-8"?>
<ds:datastoreItem xmlns:ds="http://schemas.openxmlformats.org/officeDocument/2006/customXml" ds:itemID="{4F718991-AE44-4915-B3FA-DF5B3A2FD8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51dda-87f0-44fe-8155-a7a8ce8ced40"/>
    <ds:schemaRef ds:uri="2cca2253-b4b3-493a-b13d-4e3580522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47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7831</TotalTime>
  <Words>273</Words>
  <Application>Microsoft Macintosh PowerPoint</Application>
  <PresentationFormat>Widescreen</PresentationFormat>
  <Paragraphs>55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Lucida Grande</vt:lpstr>
      <vt:lpstr>Esri_Corporate_Template-Dark</vt:lpstr>
      <vt:lpstr>Authoring ArcGIS StoryMaps Using API for Python</vt:lpstr>
      <vt:lpstr>Slides and Notebooks – will be available!</vt:lpstr>
      <vt:lpstr>Agenda</vt:lpstr>
      <vt:lpstr>Target Audience</vt:lpstr>
      <vt:lpstr>Resources: What is ArcGIS StoryMaps?</vt:lpstr>
      <vt:lpstr>Why ArcGIS StoryMaps?</vt:lpstr>
      <vt:lpstr>The API Reference</vt:lpstr>
      <vt:lpstr>Authoring a  StoryMap</vt:lpstr>
      <vt:lpstr>Editing a StoryMap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Pettitt</dc:creator>
  <cp:lastModifiedBy>John Yaist</cp:lastModifiedBy>
  <cp:revision>33</cp:revision>
  <cp:lastPrinted>2021-08-10T23:54:02Z</cp:lastPrinted>
  <dcterms:created xsi:type="dcterms:W3CDTF">2021-10-12T16:08:44Z</dcterms:created>
  <dcterms:modified xsi:type="dcterms:W3CDTF">2023-03-03T21:22:02Z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0x01010053049FB6FED00E4DA16BDBD19956ADB8</vt:lpwstr>
  </property>
  <property fmtid="{D5CDD505-2E9C-101B-9397-08002B2CF9AE}" pid="3" name="Order">
    <vt:r8>898000</vt:r8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</Properties>
</file>